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8288000" cy="10287000"/>
  <p:notesSz cx="6858000" cy="9144000"/>
  <p:embeddedFontLst>
    <p:embeddedFont>
      <p:font typeface="Alef Bold" panose="020B0604020202020204" charset="-79"/>
      <p:regular r:id="rId24"/>
    </p:embeddedFont>
    <p:embeddedFont>
      <p:font typeface="Cormorant Garamond Bold Italics" panose="020B0604020202020204" charset="0"/>
      <p:regular r:id="rId25"/>
    </p:embeddedFont>
    <p:embeddedFont>
      <p:font typeface="Quicksand" panose="020B0604020202020204" charset="0"/>
      <p:regular r:id="rId26"/>
    </p:embeddedFont>
    <p:embeddedFont>
      <p:font typeface="Quicksand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78B867-1E4B-4393-BAEA-17500AFEE51C}" v="3" dt="2024-05-25T12:43:54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-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0624" y="2954338"/>
            <a:ext cx="16229942" cy="421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F4662"/>
                </a:solidFill>
                <a:latin typeface="Cormorant Garamond Bold Italics"/>
              </a:rPr>
              <a:t>Recommendation Based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F4662"/>
                </a:solidFill>
                <a:latin typeface="Cormorant Garamond Bold Italics"/>
              </a:rPr>
              <a:t>Digital Library System</a:t>
            </a:r>
          </a:p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endParaRPr lang="en-US" sz="8000">
              <a:solidFill>
                <a:srgbClr val="0F4662"/>
              </a:solidFill>
              <a:latin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3737410" y="234418"/>
            <a:ext cx="10842649" cy="2567520"/>
          </a:xfrm>
          <a:custGeom>
            <a:avLst/>
            <a:gdLst/>
            <a:ahLst/>
            <a:cxnLst/>
            <a:rect l="l" t="t" r="r" b="b"/>
            <a:pathLst>
              <a:path w="10842649" h="2567520">
                <a:moveTo>
                  <a:pt x="0" y="0"/>
                </a:moveTo>
                <a:lnTo>
                  <a:pt x="10842649" y="0"/>
                </a:lnTo>
                <a:lnTo>
                  <a:pt x="10842649" y="2567520"/>
                </a:lnTo>
                <a:lnTo>
                  <a:pt x="0" y="2567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15356916" y="234418"/>
            <a:ext cx="2747302" cy="2413376"/>
          </a:xfrm>
          <a:custGeom>
            <a:avLst/>
            <a:gdLst/>
            <a:ahLst/>
            <a:cxnLst/>
            <a:rect l="l" t="t" r="r" b="b"/>
            <a:pathLst>
              <a:path w="2747302" h="2413376">
                <a:moveTo>
                  <a:pt x="0" y="0"/>
                </a:moveTo>
                <a:lnTo>
                  <a:pt x="2747302" y="0"/>
                </a:lnTo>
                <a:lnTo>
                  <a:pt x="2747302" y="2413375"/>
                </a:lnTo>
                <a:lnTo>
                  <a:pt x="0" y="2413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2737539" y="5937050"/>
            <a:ext cx="1281292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F4662"/>
                </a:solidFill>
                <a:latin typeface="Quicksand"/>
              </a:rPr>
              <a:t>24-1-D-20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8414" y="7104062"/>
            <a:ext cx="6849226" cy="215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0"/>
              </a:lnSpc>
            </a:pPr>
            <a:r>
              <a:rPr lang="en-US" sz="3078" u="sng">
                <a:solidFill>
                  <a:srgbClr val="0F4662"/>
                </a:solidFill>
                <a:latin typeface="Quicksand Bold"/>
              </a:rPr>
              <a:t>Submitters:</a:t>
            </a:r>
          </a:p>
          <a:p>
            <a:pPr algn="ctr">
              <a:lnSpc>
                <a:spcPts val="4310"/>
              </a:lnSpc>
            </a:pPr>
            <a:r>
              <a:rPr lang="en-US" sz="3078">
                <a:solidFill>
                  <a:srgbClr val="0F4662"/>
                </a:solidFill>
                <a:latin typeface="Quicksand"/>
              </a:rPr>
              <a:t>Yuval Zohar</a:t>
            </a:r>
          </a:p>
          <a:p>
            <a:pPr algn="ctr">
              <a:lnSpc>
                <a:spcPts val="4310"/>
              </a:lnSpc>
            </a:pPr>
            <a:r>
              <a:rPr lang="en-US" sz="3078">
                <a:solidFill>
                  <a:srgbClr val="0F4662"/>
                </a:solidFill>
                <a:latin typeface="Quicksand"/>
              </a:rPr>
              <a:t>Amit Perets</a:t>
            </a:r>
          </a:p>
          <a:p>
            <a:pPr marL="0" lvl="0" indent="0" algn="ctr">
              <a:lnSpc>
                <a:spcPts val="4310"/>
              </a:lnSpc>
              <a:spcBef>
                <a:spcPct val="0"/>
              </a:spcBef>
            </a:pPr>
            <a:endParaRPr lang="en-US" sz="3078">
              <a:solidFill>
                <a:srgbClr val="0F4662"/>
              </a:solidFill>
              <a:latin typeface="Quicksan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57552" y="7104062"/>
            <a:ext cx="6849226" cy="161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sz="3078" u="sng">
                <a:solidFill>
                  <a:srgbClr val="0F4662"/>
                </a:solidFill>
                <a:latin typeface="Quicksand Bold"/>
              </a:rPr>
              <a:t>Supervisor:</a:t>
            </a: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F4662"/>
                </a:solidFill>
                <a:latin typeface="Quicksand"/>
              </a:rPr>
              <a:t>Dr Naomi Unkelos Shpigel</a:t>
            </a:r>
          </a:p>
          <a:p>
            <a:pPr marL="0" lvl="0" indent="0" algn="l">
              <a:lnSpc>
                <a:spcPts val="4310"/>
              </a:lnSpc>
              <a:spcBef>
                <a:spcPct val="0"/>
              </a:spcBef>
            </a:pPr>
            <a:endParaRPr lang="en-US" sz="3078">
              <a:solidFill>
                <a:srgbClr val="0F4662"/>
              </a:solidFill>
              <a:latin typeface="Quicksan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-1-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83751" y="212393"/>
            <a:ext cx="10387916" cy="10074607"/>
          </a:xfrm>
          <a:custGeom>
            <a:avLst/>
            <a:gdLst/>
            <a:ahLst/>
            <a:cxnLst/>
            <a:rect l="l" t="t" r="r" b="b"/>
            <a:pathLst>
              <a:path w="10387916" h="10074607">
                <a:moveTo>
                  <a:pt x="0" y="0"/>
                </a:moveTo>
                <a:lnTo>
                  <a:pt x="10387916" y="0"/>
                </a:lnTo>
                <a:lnTo>
                  <a:pt x="10387916" y="10074607"/>
                </a:lnTo>
                <a:lnTo>
                  <a:pt x="0" y="10074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rot="1854908">
            <a:off x="275635" y="8678940"/>
            <a:ext cx="1506130" cy="1314538"/>
          </a:xfrm>
          <a:custGeom>
            <a:avLst/>
            <a:gdLst/>
            <a:ahLst/>
            <a:cxnLst/>
            <a:rect l="l" t="t" r="r" b="b"/>
            <a:pathLst>
              <a:path w="1506130" h="1314538">
                <a:moveTo>
                  <a:pt x="0" y="0"/>
                </a:moveTo>
                <a:lnTo>
                  <a:pt x="1506130" y="0"/>
                </a:lnTo>
                <a:lnTo>
                  <a:pt x="1506130" y="1314538"/>
                </a:lnTo>
                <a:lnTo>
                  <a:pt x="0" y="1314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592592" y="428942"/>
            <a:ext cx="1153482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Use case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-10-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6787" y="1454513"/>
            <a:ext cx="15932513" cy="8652888"/>
          </a:xfrm>
          <a:custGeom>
            <a:avLst/>
            <a:gdLst/>
            <a:ahLst/>
            <a:cxnLst/>
            <a:rect l="l" t="t" r="r" b="b"/>
            <a:pathLst>
              <a:path w="15932513" h="8652888">
                <a:moveTo>
                  <a:pt x="0" y="0"/>
                </a:moveTo>
                <a:lnTo>
                  <a:pt x="15932513" y="0"/>
                </a:lnTo>
                <a:lnTo>
                  <a:pt x="15932513" y="8652887"/>
                </a:lnTo>
                <a:lnTo>
                  <a:pt x="0" y="865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489978" y="275022"/>
            <a:ext cx="1153482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Activity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-11-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650284" cy="10287000"/>
            <a:chOff x="0" y="0"/>
            <a:chExt cx="20148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4890" cy="2709333"/>
            </a:xfrm>
            <a:custGeom>
              <a:avLst/>
              <a:gdLst/>
              <a:ahLst/>
              <a:cxnLst/>
              <a:rect l="l" t="t" r="r" b="b"/>
              <a:pathLst>
                <a:path w="2014890" h="2709333">
                  <a:moveTo>
                    <a:pt x="0" y="0"/>
                  </a:moveTo>
                  <a:lnTo>
                    <a:pt x="2014890" y="0"/>
                  </a:lnTo>
                  <a:lnTo>
                    <a:pt x="20148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014890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727976"/>
            <a:ext cx="1153752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System architecture</a:t>
            </a:r>
          </a:p>
        </p:txBody>
      </p:sp>
      <p:sp>
        <p:nvSpPr>
          <p:cNvPr id="6" name="Freeform 6"/>
          <p:cNvSpPr/>
          <p:nvPr/>
        </p:nvSpPr>
        <p:spPr>
          <a:xfrm>
            <a:off x="7650284" y="0"/>
            <a:ext cx="10637716" cy="10287000"/>
          </a:xfrm>
          <a:custGeom>
            <a:avLst/>
            <a:gdLst/>
            <a:ahLst/>
            <a:cxnLst/>
            <a:rect l="l" t="t" r="r" b="b"/>
            <a:pathLst>
              <a:path w="10637716" h="10287000">
                <a:moveTo>
                  <a:pt x="0" y="0"/>
                </a:moveTo>
                <a:lnTo>
                  <a:pt x="10637716" y="0"/>
                </a:lnTo>
                <a:lnTo>
                  <a:pt x="106377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1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-12-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792460" y="2564633"/>
            <a:ext cx="15146634" cy="7384147"/>
          </a:xfrm>
          <a:custGeom>
            <a:avLst/>
            <a:gdLst/>
            <a:ahLst/>
            <a:cxnLst/>
            <a:rect l="l" t="t" r="r" b="b"/>
            <a:pathLst>
              <a:path w="15146634" h="7384147">
                <a:moveTo>
                  <a:pt x="0" y="0"/>
                </a:moveTo>
                <a:lnTo>
                  <a:pt x="15146634" y="0"/>
                </a:lnTo>
                <a:lnTo>
                  <a:pt x="15146634" y="7384147"/>
                </a:lnTo>
                <a:lnTo>
                  <a:pt x="0" y="738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024384" y="599709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Prototype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5626" y="1856837"/>
            <a:ext cx="4771431" cy="48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3"/>
              </a:lnSpc>
              <a:spcBef>
                <a:spcPct val="0"/>
              </a:spcBef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Search books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-13-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2710924" y="2859908"/>
            <a:ext cx="13708378" cy="6797071"/>
          </a:xfrm>
          <a:custGeom>
            <a:avLst/>
            <a:gdLst/>
            <a:ahLst/>
            <a:cxnLst/>
            <a:rect l="l" t="t" r="r" b="b"/>
            <a:pathLst>
              <a:path w="13708378" h="6797071">
                <a:moveTo>
                  <a:pt x="0" y="0"/>
                </a:moveTo>
                <a:lnTo>
                  <a:pt x="13708377" y="0"/>
                </a:lnTo>
                <a:lnTo>
                  <a:pt x="13708377" y="6797071"/>
                </a:lnTo>
                <a:lnTo>
                  <a:pt x="0" y="6797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024384" y="599709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Prototype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2661" y="1857299"/>
            <a:ext cx="3996526" cy="100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Order a book page</a:t>
            </a:r>
          </a:p>
          <a:p>
            <a:pPr algn="ctr">
              <a:lnSpc>
                <a:spcPts val="4063"/>
              </a:lnSpc>
              <a:spcBef>
                <a:spcPct val="0"/>
              </a:spcBef>
            </a:pPr>
            <a:endParaRPr lang="en-US" sz="2902">
              <a:solidFill>
                <a:srgbClr val="0F4662"/>
              </a:solidFill>
              <a:latin typeface="Quicksan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-14-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29475" y="1648390"/>
            <a:ext cx="17408624" cy="8492486"/>
          </a:xfrm>
          <a:custGeom>
            <a:avLst/>
            <a:gdLst/>
            <a:ahLst/>
            <a:cxnLst/>
            <a:rect l="l" t="t" r="r" b="b"/>
            <a:pathLst>
              <a:path w="17408624" h="8492486">
                <a:moveTo>
                  <a:pt x="0" y="0"/>
                </a:moveTo>
                <a:lnTo>
                  <a:pt x="17408624" y="0"/>
                </a:lnTo>
                <a:lnTo>
                  <a:pt x="17408624" y="8492486"/>
                </a:lnTo>
                <a:lnTo>
                  <a:pt x="0" y="8492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21" b="-52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028700" y="364151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Prototype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0323" y="1600765"/>
            <a:ext cx="3825076" cy="48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3"/>
              </a:lnSpc>
              <a:spcBef>
                <a:spcPct val="0"/>
              </a:spcBef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Admin panel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-15-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36427" y="2594133"/>
            <a:ext cx="9478463" cy="14288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0440939" y="3628741"/>
            <a:ext cx="7847061" cy="6150881"/>
          </a:xfrm>
          <a:custGeom>
            <a:avLst/>
            <a:gdLst/>
            <a:ahLst/>
            <a:cxnLst/>
            <a:rect l="l" t="t" r="r" b="b"/>
            <a:pathLst>
              <a:path w="7847061" h="6150881">
                <a:moveTo>
                  <a:pt x="0" y="0"/>
                </a:moveTo>
                <a:lnTo>
                  <a:pt x="7847061" y="0"/>
                </a:lnTo>
                <a:lnTo>
                  <a:pt x="7847061" y="6150882"/>
                </a:lnTo>
                <a:lnTo>
                  <a:pt x="0" y="6150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1024384" y="599709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Challenges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993107"/>
            <a:ext cx="10557925" cy="460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3"/>
              </a:lnSpc>
            </a:pPr>
            <a:endParaRPr/>
          </a:p>
          <a:p>
            <a:pPr marL="626587" lvl="1" indent="-313293" algn="just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Tracking books copies</a:t>
            </a:r>
          </a:p>
          <a:p>
            <a:pPr algn="just">
              <a:lnSpc>
                <a:spcPts val="4063"/>
              </a:lnSpc>
            </a:pPr>
            <a:endParaRPr lang="en-US" sz="2902">
              <a:solidFill>
                <a:srgbClr val="0F4662"/>
              </a:solidFill>
              <a:latin typeface="Quicksand Bold"/>
            </a:endParaRPr>
          </a:p>
          <a:p>
            <a:pPr marL="626587" lvl="1" indent="-313293" algn="just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Lack of large Hebrew book API or dataset </a:t>
            </a:r>
          </a:p>
          <a:p>
            <a:pPr algn="just">
              <a:lnSpc>
                <a:spcPts val="4063"/>
              </a:lnSpc>
            </a:pPr>
            <a:endParaRPr lang="en-US" sz="2902">
              <a:solidFill>
                <a:srgbClr val="0F4662"/>
              </a:solidFill>
              <a:latin typeface="Quicksand Bold"/>
            </a:endParaRPr>
          </a:p>
          <a:p>
            <a:pPr marL="626587" lvl="1" indent="-313293" algn="just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Web-scraping</a:t>
            </a:r>
          </a:p>
          <a:p>
            <a:pPr algn="just">
              <a:lnSpc>
                <a:spcPts val="4063"/>
              </a:lnSpc>
            </a:pPr>
            <a:endParaRPr lang="en-US" sz="2902">
              <a:solidFill>
                <a:srgbClr val="0F4662"/>
              </a:solidFill>
              <a:latin typeface="Quicksand Bold"/>
            </a:endParaRPr>
          </a:p>
          <a:p>
            <a:pPr marL="626587" lvl="1" indent="-313293" algn="just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Gather information from outdated and disorganized files containing data about the library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-16-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36470" y="2102296"/>
            <a:ext cx="9478463" cy="14288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1925554" y="3876610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1024384" y="599709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6427" y="3108966"/>
            <a:ext cx="10575276" cy="416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482" lvl="1" indent="-316241" algn="l">
              <a:lnSpc>
                <a:spcPts val="4101"/>
              </a:lnSpc>
              <a:buFont typeface="Arial"/>
              <a:buChar char="•"/>
            </a:pPr>
            <a:r>
              <a:rPr lang="en-US" sz="2929" dirty="0">
                <a:solidFill>
                  <a:srgbClr val="0F4662"/>
                </a:solidFill>
                <a:latin typeface="Quicksand Bold"/>
              </a:rPr>
              <a:t>30% increase in digital library usage, 85% user satisfaction</a:t>
            </a:r>
          </a:p>
          <a:p>
            <a:pPr algn="l">
              <a:lnSpc>
                <a:spcPts val="4101"/>
              </a:lnSpc>
            </a:pPr>
            <a:endParaRPr lang="en-US" sz="2929" dirty="0">
              <a:solidFill>
                <a:srgbClr val="0F4662"/>
              </a:solidFill>
              <a:latin typeface="Quicksand Bold"/>
            </a:endParaRPr>
          </a:p>
          <a:p>
            <a:pPr marL="632482" lvl="1" indent="-316241" algn="l">
              <a:lnSpc>
                <a:spcPts val="4101"/>
              </a:lnSpc>
              <a:buFont typeface="Arial"/>
              <a:buChar char="•"/>
            </a:pPr>
            <a:r>
              <a:rPr lang="en-US" sz="2929" dirty="0">
                <a:solidFill>
                  <a:srgbClr val="0F4662"/>
                </a:solidFill>
                <a:latin typeface="Quicksand Bold"/>
              </a:rPr>
              <a:t>99.5% availability, &lt;2s response time</a:t>
            </a:r>
          </a:p>
          <a:p>
            <a:pPr algn="l">
              <a:lnSpc>
                <a:spcPts val="4101"/>
              </a:lnSpc>
            </a:pPr>
            <a:endParaRPr lang="en-US" sz="2929" dirty="0">
              <a:solidFill>
                <a:srgbClr val="0F4662"/>
              </a:solidFill>
              <a:latin typeface="Quicksand Bold"/>
            </a:endParaRPr>
          </a:p>
          <a:p>
            <a:pPr marL="632482" lvl="1" indent="-316241" algn="l">
              <a:lnSpc>
                <a:spcPts val="4101"/>
              </a:lnSpc>
              <a:buFont typeface="Arial"/>
              <a:buChar char="•"/>
            </a:pPr>
            <a:r>
              <a:rPr lang="en-US" sz="2929" dirty="0">
                <a:solidFill>
                  <a:srgbClr val="0F4662"/>
                </a:solidFill>
                <a:latin typeface="Quicksand Bold"/>
              </a:rPr>
              <a:t>70% user adoption within 3 months</a:t>
            </a:r>
          </a:p>
          <a:p>
            <a:pPr marL="632482" lvl="1" indent="-316241" algn="l">
              <a:lnSpc>
                <a:spcPts val="4101"/>
              </a:lnSpc>
              <a:buFont typeface="Arial"/>
              <a:buChar char="•"/>
            </a:pPr>
            <a:endParaRPr lang="en-US" sz="2929" dirty="0">
              <a:solidFill>
                <a:srgbClr val="0F4662"/>
              </a:solidFill>
              <a:latin typeface="Quicksand Bold"/>
            </a:endParaRPr>
          </a:p>
          <a:p>
            <a:pPr marL="632482" lvl="1" indent="-316241">
              <a:lnSpc>
                <a:spcPts val="4101"/>
              </a:lnSpc>
              <a:buFont typeface="Arial"/>
              <a:buChar char="•"/>
            </a:pPr>
            <a:r>
              <a:rPr lang="en-US" sz="2929" dirty="0">
                <a:solidFill>
                  <a:srgbClr val="0F4662"/>
                </a:solidFill>
                <a:latin typeface="Quicksand Bold"/>
              </a:rPr>
              <a:t>100% staff adoption within 1 months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-17-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7350856" y="1283739"/>
            <a:ext cx="10518564" cy="8607339"/>
          </a:xfrm>
          <a:custGeom>
            <a:avLst/>
            <a:gdLst/>
            <a:ahLst/>
            <a:cxnLst/>
            <a:rect l="l" t="t" r="r" b="b"/>
            <a:pathLst>
              <a:path w="10518564" h="8607339">
                <a:moveTo>
                  <a:pt x="0" y="0"/>
                </a:moveTo>
                <a:lnTo>
                  <a:pt x="10518564" y="0"/>
                </a:lnTo>
                <a:lnTo>
                  <a:pt x="10518564" y="8607338"/>
                </a:lnTo>
                <a:lnTo>
                  <a:pt x="0" y="8607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028700" y="364151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Tests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5632" y="2597841"/>
            <a:ext cx="7036032" cy="254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587" lvl="1" indent="-313293" algn="l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Login tests</a:t>
            </a:r>
          </a:p>
          <a:p>
            <a:pPr algn="l">
              <a:lnSpc>
                <a:spcPts val="4063"/>
              </a:lnSpc>
            </a:pPr>
            <a:endParaRPr lang="en-US" sz="2902">
              <a:solidFill>
                <a:srgbClr val="0F4662"/>
              </a:solidFill>
              <a:latin typeface="Quicksand Bold"/>
            </a:endParaRPr>
          </a:p>
          <a:p>
            <a:pPr marL="626587" lvl="1" indent="-313293" algn="l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Ordering books tests</a:t>
            </a:r>
          </a:p>
          <a:p>
            <a:pPr algn="l">
              <a:lnSpc>
                <a:spcPts val="4063"/>
              </a:lnSpc>
            </a:pPr>
            <a:endParaRPr lang="en-US" sz="2902">
              <a:solidFill>
                <a:srgbClr val="0F4662"/>
              </a:solidFill>
              <a:latin typeface="Quicksand Bold"/>
            </a:endParaRPr>
          </a:p>
          <a:p>
            <a:pPr marL="626587" lvl="1" indent="-313293" algn="l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Editing books tests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64732" y="9399905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-18-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AutoShape 4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7429131" y="2526112"/>
            <a:ext cx="3429738" cy="2991050"/>
          </a:xfrm>
          <a:custGeom>
            <a:avLst/>
            <a:gdLst/>
            <a:ahLst/>
            <a:cxnLst/>
            <a:rect l="l" t="t" r="r" b="b"/>
            <a:pathLst>
              <a:path w="3429738" h="2991050">
                <a:moveTo>
                  <a:pt x="0" y="0"/>
                </a:moveTo>
                <a:lnTo>
                  <a:pt x="3429738" y="0"/>
                </a:lnTo>
                <a:lnTo>
                  <a:pt x="3429738" y="2991050"/>
                </a:lnTo>
                <a:lnTo>
                  <a:pt x="0" y="299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3442710" y="5212362"/>
            <a:ext cx="11402580" cy="273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9"/>
              </a:lnSpc>
              <a:spcBef>
                <a:spcPct val="0"/>
              </a:spcBef>
            </a:pPr>
            <a:r>
              <a:rPr lang="en-US" sz="15999">
                <a:solidFill>
                  <a:srgbClr val="0F4662"/>
                </a:solidFill>
                <a:latin typeface="Cormorant Garamond Bold Italics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-19-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98338"/>
            <a:chOff x="0" y="0"/>
            <a:chExt cx="4816593" cy="789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89686"/>
            </a:xfrm>
            <a:custGeom>
              <a:avLst/>
              <a:gdLst/>
              <a:ahLst/>
              <a:cxnLst/>
              <a:rect l="l" t="t" r="r" b="b"/>
              <a:pathLst>
                <a:path w="4816592" h="789686">
                  <a:moveTo>
                    <a:pt x="0" y="0"/>
                  </a:moveTo>
                  <a:lnTo>
                    <a:pt x="4816592" y="0"/>
                  </a:lnTo>
                  <a:lnTo>
                    <a:pt x="4816592" y="789686"/>
                  </a:lnTo>
                  <a:lnTo>
                    <a:pt x="0" y="789686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837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04001" y="92583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10472478" y="3406406"/>
            <a:ext cx="7444286" cy="4375995"/>
          </a:xfrm>
          <a:custGeom>
            <a:avLst/>
            <a:gdLst/>
            <a:ahLst/>
            <a:cxnLst/>
            <a:rect l="l" t="t" r="r" b="b"/>
            <a:pathLst>
              <a:path w="7444286" h="4375995">
                <a:moveTo>
                  <a:pt x="0" y="0"/>
                </a:moveTo>
                <a:lnTo>
                  <a:pt x="7444286" y="0"/>
                </a:lnTo>
                <a:lnTo>
                  <a:pt x="7444286" y="4375994"/>
                </a:lnTo>
                <a:lnTo>
                  <a:pt x="0" y="437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557514" y="730500"/>
            <a:ext cx="9914964" cy="138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39"/>
              </a:lnSpc>
              <a:spcBef>
                <a:spcPct val="0"/>
              </a:spcBef>
            </a:pPr>
            <a:r>
              <a:rPr lang="en-US" sz="8099">
                <a:solidFill>
                  <a:srgbClr val="0F4662"/>
                </a:solidFill>
                <a:latin typeface="Cormorant Garamond Bold Italics"/>
              </a:rPr>
              <a:t>Nowadays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44226" y="3330206"/>
            <a:ext cx="10516704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F4662"/>
                </a:solidFill>
                <a:latin typeface="Quicksand Bold"/>
              </a:rPr>
              <a:t>Limited budgets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F4662"/>
              </a:solidFill>
              <a:latin typeface="Quicksand Bold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F4662"/>
                </a:solidFill>
                <a:latin typeface="Quicksand Bold"/>
              </a:rPr>
              <a:t>Outdated technologies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F4662"/>
              </a:solidFill>
              <a:latin typeface="Quicksand Bold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F4662"/>
                </a:solidFill>
                <a:latin typeface="Quicksand Bold"/>
              </a:rPr>
              <a:t>Poor user interface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F4662"/>
              </a:solidFill>
              <a:latin typeface="Quicksand Bold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F4662"/>
                </a:solidFill>
                <a:latin typeface="Quicksand Bold"/>
              </a:rPr>
              <a:t>Lack of personalized recommendations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91135" y="7734775"/>
            <a:ext cx="720697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F4662"/>
                </a:solidFill>
                <a:latin typeface="Quicksand Bold"/>
              </a:rPr>
              <a:t>Moshav Kanaf Library (2011)– Microsoft Access based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47378" y="9412950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-2-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1008" y="1619865"/>
            <a:ext cx="9151765" cy="8307985"/>
          </a:xfrm>
          <a:custGeom>
            <a:avLst/>
            <a:gdLst/>
            <a:ahLst/>
            <a:cxnLst/>
            <a:rect l="l" t="t" r="r" b="b"/>
            <a:pathLst>
              <a:path w="9151765" h="8307985">
                <a:moveTo>
                  <a:pt x="0" y="0"/>
                </a:moveTo>
                <a:lnTo>
                  <a:pt x="9151765" y="0"/>
                </a:lnTo>
                <a:lnTo>
                  <a:pt x="9151765" y="8307985"/>
                </a:lnTo>
                <a:lnTo>
                  <a:pt x="0" y="8307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rot="-1480679">
            <a:off x="262047" y="8422558"/>
            <a:ext cx="1902758" cy="1671484"/>
          </a:xfrm>
          <a:custGeom>
            <a:avLst/>
            <a:gdLst/>
            <a:ahLst/>
            <a:cxnLst/>
            <a:rect l="l" t="t" r="r" b="b"/>
            <a:pathLst>
              <a:path w="1902758" h="1671484">
                <a:moveTo>
                  <a:pt x="0" y="0"/>
                </a:moveTo>
                <a:lnTo>
                  <a:pt x="1902758" y="0"/>
                </a:lnTo>
                <a:lnTo>
                  <a:pt x="1902758" y="1671484"/>
                </a:lnTo>
                <a:lnTo>
                  <a:pt x="0" y="1671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028700" y="580659"/>
            <a:ext cx="8302373" cy="230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3"/>
              </a:lnSpc>
            </a:pPr>
            <a:r>
              <a:rPr lang="en-US" sz="6602">
                <a:solidFill>
                  <a:srgbClr val="0F4662"/>
                </a:solidFill>
                <a:latin typeface="Cormorant Garamond Bold Italics"/>
              </a:rPr>
              <a:t>Current Library Websites</a:t>
            </a:r>
          </a:p>
          <a:p>
            <a:pPr marL="0" lvl="0" indent="0" algn="l">
              <a:lnSpc>
                <a:spcPts val="9243"/>
              </a:lnSpc>
              <a:spcBef>
                <a:spcPct val="0"/>
              </a:spcBef>
            </a:pPr>
            <a:endParaRPr lang="en-US" sz="6602">
              <a:solidFill>
                <a:srgbClr val="0F4662"/>
              </a:solidFill>
              <a:latin typeface="Cormorant Garamond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110804"/>
            <a:ext cx="6892757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F4662"/>
                </a:solidFill>
                <a:latin typeface="Quicksand Bold"/>
              </a:rPr>
              <a:t>Comparison between 6 digital library systems across a variety of features and elements within them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-3-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36432" y="3869450"/>
            <a:ext cx="9478463" cy="14288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0744729" y="5061274"/>
            <a:ext cx="7124707" cy="4718349"/>
          </a:xfrm>
          <a:custGeom>
            <a:avLst/>
            <a:gdLst/>
            <a:ahLst/>
            <a:cxnLst/>
            <a:rect l="l" t="t" r="r" b="b"/>
            <a:pathLst>
              <a:path w="7124707" h="4718349">
                <a:moveTo>
                  <a:pt x="0" y="0"/>
                </a:moveTo>
                <a:lnTo>
                  <a:pt x="7124707" y="0"/>
                </a:lnTo>
                <a:lnTo>
                  <a:pt x="7124707" y="4718349"/>
                </a:lnTo>
                <a:lnTo>
                  <a:pt x="0" y="4718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1024384" y="599709"/>
            <a:ext cx="14072064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Requirements gathering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endParaRPr lang="en-US" sz="6399">
              <a:solidFill>
                <a:srgbClr val="0F4662"/>
              </a:solidFill>
              <a:latin typeface="Cormorant Garamond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3503" y="1992763"/>
            <a:ext cx="10477430" cy="191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3"/>
              </a:lnSpc>
            </a:pPr>
            <a:r>
              <a:rPr lang="en-US" sz="2702">
                <a:solidFill>
                  <a:srgbClr val="0F4662"/>
                </a:solidFill>
                <a:latin typeface="Quicksand Bold"/>
              </a:rPr>
              <a:t>Interview with the library staff of Moshav Kanaf:</a:t>
            </a:r>
          </a:p>
          <a:p>
            <a:pPr algn="just">
              <a:lnSpc>
                <a:spcPts val="3783"/>
              </a:lnSpc>
            </a:pPr>
            <a:r>
              <a:rPr lang="en-US" sz="2702">
                <a:solidFill>
                  <a:srgbClr val="0F4662"/>
                </a:solidFill>
                <a:latin typeface="Quicksand Bold"/>
              </a:rPr>
              <a:t>•Shahar – Library manager</a:t>
            </a:r>
          </a:p>
          <a:p>
            <a:pPr algn="just">
              <a:lnSpc>
                <a:spcPts val="3783"/>
              </a:lnSpc>
            </a:pPr>
            <a:r>
              <a:rPr lang="en-US" sz="2702">
                <a:solidFill>
                  <a:srgbClr val="0F4662"/>
                </a:solidFill>
                <a:latin typeface="Quicksand Bold"/>
              </a:rPr>
              <a:t>•Dafi - Librarian</a:t>
            </a:r>
          </a:p>
          <a:p>
            <a:pPr marL="0" lvl="0" indent="0" algn="just">
              <a:lnSpc>
                <a:spcPts val="4063"/>
              </a:lnSpc>
              <a:spcBef>
                <a:spcPct val="0"/>
              </a:spcBef>
            </a:pPr>
            <a:endParaRPr lang="en-US" sz="2702">
              <a:solidFill>
                <a:srgbClr val="0F4662"/>
              </a:solidFill>
              <a:latin typeface="Quicksan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6389" y="4811986"/>
            <a:ext cx="9478543" cy="384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Quicksand"/>
              </a:rPr>
              <a:t>Reviewed the current system and its limitations</a:t>
            </a:r>
          </a:p>
          <a:p>
            <a:pPr algn="l">
              <a:lnSpc>
                <a:spcPts val="5100"/>
              </a:lnSpc>
            </a:pPr>
            <a:endParaRPr lang="en-US" sz="3000">
              <a:solidFill>
                <a:srgbClr val="0F4662"/>
              </a:solidFill>
              <a:latin typeface="Quicksand"/>
            </a:endParaRPr>
          </a:p>
          <a:p>
            <a:pPr marL="647700" lvl="1" indent="-323850" algn="l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Quicksand"/>
              </a:rPr>
              <a:t>Gathered requirements for the intended system</a:t>
            </a:r>
          </a:p>
          <a:p>
            <a:pPr algn="l">
              <a:lnSpc>
                <a:spcPts val="5100"/>
              </a:lnSpc>
            </a:pPr>
            <a:endParaRPr lang="en-US" sz="3000">
              <a:solidFill>
                <a:srgbClr val="0F4662"/>
              </a:solidFill>
              <a:latin typeface="Quicksand"/>
            </a:endParaRPr>
          </a:p>
          <a:p>
            <a:pPr marL="647700" lvl="1" indent="-323850" algn="l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Quicksand"/>
              </a:rPr>
              <a:t>Received guidelines to support the development process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-4-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93546" y="2775537"/>
            <a:ext cx="9478463" cy="14288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318247" y="3270232"/>
            <a:ext cx="16343352" cy="5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021" lvl="1" indent="-326510" algn="l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0F4662"/>
                </a:solidFill>
                <a:latin typeface="Quicksand"/>
              </a:rPr>
              <a:t>Survey for readers communities &amp; potential readers</a:t>
            </a:r>
          </a:p>
          <a:p>
            <a:pPr algn="l">
              <a:lnSpc>
                <a:spcPts val="4234"/>
              </a:lnSpc>
            </a:pPr>
            <a:endParaRPr lang="en-US" sz="3024">
              <a:solidFill>
                <a:srgbClr val="0F4662"/>
              </a:solidFill>
              <a:latin typeface="Quicksand"/>
            </a:endParaRPr>
          </a:p>
          <a:p>
            <a:pPr marL="653021" lvl="1" indent="-326510" algn="l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0F4662"/>
                </a:solidFill>
                <a:latin typeface="Quicksand"/>
              </a:rPr>
              <a:t>What additional features would you like to see in our system?</a:t>
            </a:r>
          </a:p>
          <a:p>
            <a:pPr algn="l">
              <a:lnSpc>
                <a:spcPts val="4234"/>
              </a:lnSpc>
            </a:pPr>
            <a:endParaRPr lang="en-US" sz="3024">
              <a:solidFill>
                <a:srgbClr val="0F4662"/>
              </a:solidFill>
              <a:latin typeface="Quicksand"/>
            </a:endParaRPr>
          </a:p>
          <a:p>
            <a:pPr marL="653021" lvl="1" indent="-326510" algn="l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0F4662"/>
                </a:solidFill>
                <a:latin typeface="Quicksand"/>
              </a:rPr>
              <a:t>Do you prefer using our system on a phone or a PC?</a:t>
            </a:r>
          </a:p>
          <a:p>
            <a:pPr algn="l">
              <a:lnSpc>
                <a:spcPts val="4234"/>
              </a:lnSpc>
            </a:pPr>
            <a:endParaRPr lang="en-US" sz="3024">
              <a:solidFill>
                <a:srgbClr val="0F4662"/>
              </a:solidFill>
              <a:latin typeface="Quicksand"/>
            </a:endParaRPr>
          </a:p>
          <a:p>
            <a:pPr marL="653021" lvl="1" indent="-326510" algn="l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0F4662"/>
                </a:solidFill>
                <a:latin typeface="Quicksand"/>
              </a:rPr>
              <a:t>Would you be interested in borrowing digital books through our system?</a:t>
            </a:r>
          </a:p>
          <a:p>
            <a:pPr algn="l">
              <a:lnSpc>
                <a:spcPts val="4234"/>
              </a:lnSpc>
            </a:pPr>
            <a:endParaRPr lang="en-US" sz="3024">
              <a:solidFill>
                <a:srgbClr val="0F4662"/>
              </a:solidFill>
              <a:latin typeface="Quicksand"/>
            </a:endParaRPr>
          </a:p>
          <a:p>
            <a:pPr marL="653021" lvl="1" indent="-326510" algn="l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0F4662"/>
                </a:solidFill>
                <a:latin typeface="Quicksand"/>
              </a:rPr>
              <a:t>Are there any websites with features you particularly like? If so, which features and why?</a:t>
            </a:r>
          </a:p>
          <a:p>
            <a:pPr algn="l">
              <a:lnSpc>
                <a:spcPts val="4234"/>
              </a:lnSpc>
            </a:pPr>
            <a:endParaRPr lang="en-US" sz="3024">
              <a:solidFill>
                <a:srgbClr val="0F4662"/>
              </a:solidFill>
              <a:latin typeface="Quicksand"/>
            </a:endParaRPr>
          </a:p>
          <a:p>
            <a:pPr marL="653021" lvl="1" indent="-326510" algn="l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0F4662"/>
                </a:solidFill>
                <a:latin typeface="Quicksand"/>
              </a:rPr>
              <a:t>Do you have any suggestions for enhancing the user experience on our platform?</a:t>
            </a:r>
          </a:p>
        </p:txBody>
      </p:sp>
      <p:sp>
        <p:nvSpPr>
          <p:cNvPr id="6" name="Freeform 6"/>
          <p:cNvSpPr/>
          <p:nvPr/>
        </p:nvSpPr>
        <p:spPr>
          <a:xfrm rot="2288130">
            <a:off x="14373870" y="1230373"/>
            <a:ext cx="3528228" cy="3090328"/>
          </a:xfrm>
          <a:custGeom>
            <a:avLst/>
            <a:gdLst/>
            <a:ahLst/>
            <a:cxnLst/>
            <a:rect l="l" t="t" r="r" b="b"/>
            <a:pathLst>
              <a:path w="3528228" h="3090328">
                <a:moveTo>
                  <a:pt x="0" y="0"/>
                </a:moveTo>
                <a:lnTo>
                  <a:pt x="3528228" y="0"/>
                </a:lnTo>
                <a:lnTo>
                  <a:pt x="3528228" y="3090328"/>
                </a:lnTo>
                <a:lnTo>
                  <a:pt x="0" y="3090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1024384" y="599709"/>
            <a:ext cx="14072064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Requirements gathering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endParaRPr lang="en-US" sz="6399">
              <a:solidFill>
                <a:srgbClr val="0F4662"/>
              </a:solidFill>
              <a:latin typeface="Cormorant Garamond 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3503" y="1992763"/>
            <a:ext cx="10477430" cy="100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3"/>
              </a:lnSpc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Survey for readers communities &amp; potential readers</a:t>
            </a:r>
          </a:p>
          <a:p>
            <a:pPr marL="0" lvl="0" indent="0" algn="just">
              <a:lnSpc>
                <a:spcPts val="4063"/>
              </a:lnSpc>
              <a:spcBef>
                <a:spcPct val="0"/>
              </a:spcBef>
            </a:pPr>
            <a:endParaRPr lang="en-US" sz="2902">
              <a:solidFill>
                <a:srgbClr val="0F4662"/>
              </a:solidFill>
              <a:latin typeface="Quicksan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-5-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58625" y="0"/>
            <a:ext cx="6829375" cy="10287000"/>
            <a:chOff x="0" y="0"/>
            <a:chExt cx="17986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8683" cy="2709333"/>
            </a:xfrm>
            <a:custGeom>
              <a:avLst/>
              <a:gdLst/>
              <a:ahLst/>
              <a:cxnLst/>
              <a:rect l="l" t="t" r="r" b="b"/>
              <a:pathLst>
                <a:path w="1798683" h="2709333">
                  <a:moveTo>
                    <a:pt x="0" y="0"/>
                  </a:moveTo>
                  <a:lnTo>
                    <a:pt x="1798683" y="0"/>
                  </a:lnTo>
                  <a:lnTo>
                    <a:pt x="17986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798683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23541" y="1728104"/>
            <a:ext cx="10007054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472102" y="5143500"/>
            <a:ext cx="8285688" cy="5143500"/>
          </a:xfrm>
          <a:custGeom>
            <a:avLst/>
            <a:gdLst/>
            <a:ahLst/>
            <a:cxnLst/>
            <a:rect l="l" t="t" r="r" b="b"/>
            <a:pathLst>
              <a:path w="8285688" h="5143500">
                <a:moveTo>
                  <a:pt x="0" y="0"/>
                </a:moveTo>
                <a:lnTo>
                  <a:pt x="8285688" y="0"/>
                </a:lnTo>
                <a:lnTo>
                  <a:pt x="828568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8" name="TextBox 8"/>
          <p:cNvSpPr txBox="1"/>
          <p:nvPr/>
        </p:nvSpPr>
        <p:spPr>
          <a:xfrm>
            <a:off x="1028700" y="599709"/>
            <a:ext cx="9480749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0F4662"/>
                </a:solidFill>
                <a:latin typeface="Cormorant Garamond Bold Italics"/>
              </a:rPr>
              <a:t>Questionnaire results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endParaRPr lang="en-US" sz="6399" dirty="0">
              <a:solidFill>
                <a:srgbClr val="0F4662"/>
              </a:solidFill>
              <a:latin typeface="Cormorant Garamond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28413" y="2646949"/>
            <a:ext cx="8606683" cy="4464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just">
              <a:lnSpc>
                <a:spcPts val="5949"/>
              </a:lnSpc>
              <a:buFont typeface="Arial"/>
              <a:buChar char="•"/>
            </a:pPr>
            <a:r>
              <a:rPr lang="en-US" sz="3499" dirty="0">
                <a:solidFill>
                  <a:srgbClr val="0F4662"/>
                </a:solidFill>
                <a:latin typeface="Quicksand"/>
              </a:rPr>
              <a:t>61 responses</a:t>
            </a:r>
          </a:p>
          <a:p>
            <a:pPr marL="755644" lvl="1" indent="-377822" algn="just">
              <a:lnSpc>
                <a:spcPts val="5949"/>
              </a:lnSpc>
              <a:buFont typeface="Arial"/>
              <a:buChar char="•"/>
            </a:pPr>
            <a:r>
              <a:rPr lang="en-US" sz="3499" dirty="0">
                <a:solidFill>
                  <a:srgbClr val="0F4662"/>
                </a:solidFill>
                <a:latin typeface="Quicksand"/>
              </a:rPr>
              <a:t>Recommendations</a:t>
            </a:r>
          </a:p>
          <a:p>
            <a:pPr marL="755644" lvl="1" indent="-377822" algn="just">
              <a:lnSpc>
                <a:spcPts val="5949"/>
              </a:lnSpc>
              <a:buFont typeface="Arial"/>
              <a:buChar char="•"/>
            </a:pPr>
            <a:r>
              <a:rPr lang="en-US" sz="3499" dirty="0">
                <a:solidFill>
                  <a:srgbClr val="0F4662"/>
                </a:solidFill>
                <a:latin typeface="Quicksand"/>
              </a:rPr>
              <a:t>Waiting lists</a:t>
            </a:r>
          </a:p>
          <a:p>
            <a:pPr marL="755644" lvl="1" indent="-377822" algn="just">
              <a:lnSpc>
                <a:spcPts val="5949"/>
              </a:lnSpc>
              <a:buFont typeface="Arial"/>
              <a:buChar char="•"/>
            </a:pPr>
            <a:r>
              <a:rPr lang="en-US" sz="3499" dirty="0">
                <a:solidFill>
                  <a:srgbClr val="0F4662"/>
                </a:solidFill>
                <a:latin typeface="Quicksand"/>
              </a:rPr>
              <a:t>Borrowing through website</a:t>
            </a:r>
          </a:p>
          <a:p>
            <a:pPr marL="755644" lvl="1" indent="-377822" algn="just">
              <a:lnSpc>
                <a:spcPts val="5949"/>
              </a:lnSpc>
              <a:buFont typeface="Arial"/>
              <a:buChar char="•"/>
            </a:pPr>
            <a:r>
              <a:rPr lang="en-US" sz="3499" dirty="0">
                <a:solidFill>
                  <a:srgbClr val="0F4662"/>
                </a:solidFill>
                <a:latin typeface="Quicksand"/>
              </a:rPr>
              <a:t>Notifications</a:t>
            </a:r>
          </a:p>
          <a:p>
            <a:pPr marL="755644" lvl="1" indent="-377822" algn="just">
              <a:lnSpc>
                <a:spcPts val="5949"/>
              </a:lnSpc>
              <a:buFont typeface="Arial"/>
              <a:buChar char="•"/>
            </a:pPr>
            <a:r>
              <a:rPr lang="en-US" sz="3499" dirty="0">
                <a:solidFill>
                  <a:srgbClr val="0F4662"/>
                </a:solidFill>
                <a:latin typeface="Quicksand"/>
              </a:rPr>
              <a:t>Late book return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5250" y="9399905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-6-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06B26-3F1B-990F-6D8E-DEF7C4E4F4B2}"/>
              </a:ext>
            </a:extLst>
          </p:cNvPr>
          <p:cNvSpPr txBox="1"/>
          <p:nvPr/>
        </p:nvSpPr>
        <p:spPr>
          <a:xfrm>
            <a:off x="5189657" y="6195695"/>
            <a:ext cx="1066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38</a:t>
            </a:r>
            <a:endParaRPr lang="en-IL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27DBE-B2B9-08ED-F1A9-E09CC0DF4C61}"/>
              </a:ext>
            </a:extLst>
          </p:cNvPr>
          <p:cNvSpPr txBox="1"/>
          <p:nvPr/>
        </p:nvSpPr>
        <p:spPr>
          <a:xfrm>
            <a:off x="3352800" y="8801100"/>
            <a:ext cx="1066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11</a:t>
            </a:r>
            <a:endParaRPr lang="en-IL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524F6-2216-B0A9-9BAD-9A39F6894D4E}"/>
              </a:ext>
            </a:extLst>
          </p:cNvPr>
          <p:cNvSpPr txBox="1"/>
          <p:nvPr/>
        </p:nvSpPr>
        <p:spPr>
          <a:xfrm>
            <a:off x="7010400" y="7423470"/>
            <a:ext cx="1066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26</a:t>
            </a:r>
            <a:endParaRPr lang="en-IL" sz="2200" b="1" dirty="0"/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6D8F51D7-EEED-1CF4-5978-099AB8A68C39}"/>
              </a:ext>
            </a:extLst>
          </p:cNvPr>
          <p:cNvSpPr/>
          <p:nvPr/>
        </p:nvSpPr>
        <p:spPr>
          <a:xfrm>
            <a:off x="7848600" y="1894063"/>
            <a:ext cx="3537603" cy="3975403"/>
          </a:xfrm>
          <a:custGeom>
            <a:avLst/>
            <a:gdLst/>
            <a:ahLst/>
            <a:cxnLst/>
            <a:rect l="l" t="t" r="r" b="b"/>
            <a:pathLst>
              <a:path w="3019561" h="3815172">
                <a:moveTo>
                  <a:pt x="0" y="0"/>
                </a:moveTo>
                <a:lnTo>
                  <a:pt x="3019561" y="0"/>
                </a:lnTo>
                <a:lnTo>
                  <a:pt x="3019561" y="3815172"/>
                </a:lnTo>
                <a:lnTo>
                  <a:pt x="0" y="3815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640204-F521-DA68-D339-E070F653139B}"/>
              </a:ext>
            </a:extLst>
          </p:cNvPr>
          <p:cNvSpPr txBox="1"/>
          <p:nvPr/>
        </p:nvSpPr>
        <p:spPr>
          <a:xfrm>
            <a:off x="9420048" y="4663531"/>
            <a:ext cx="1066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47</a:t>
            </a:r>
            <a:endParaRPr lang="en-IL" sz="2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DDD7F-C445-7BC1-B9DB-74D7FA951E4A}"/>
              </a:ext>
            </a:extLst>
          </p:cNvPr>
          <p:cNvSpPr txBox="1"/>
          <p:nvPr/>
        </p:nvSpPr>
        <p:spPr>
          <a:xfrm>
            <a:off x="8353248" y="3024532"/>
            <a:ext cx="1066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9</a:t>
            </a:r>
            <a:endParaRPr lang="en-IL" sz="2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268C7-6632-59DD-3A3C-1561B5F5523F}"/>
              </a:ext>
            </a:extLst>
          </p:cNvPr>
          <p:cNvSpPr txBox="1"/>
          <p:nvPr/>
        </p:nvSpPr>
        <p:spPr>
          <a:xfrm>
            <a:off x="9084001" y="2529715"/>
            <a:ext cx="1066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5</a:t>
            </a:r>
            <a:endParaRPr lang="en-IL" sz="22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227" y="2573149"/>
            <a:ext cx="9285648" cy="5066637"/>
          </a:xfrm>
          <a:custGeom>
            <a:avLst/>
            <a:gdLst/>
            <a:ahLst/>
            <a:cxnLst/>
            <a:rect l="l" t="t" r="r" b="b"/>
            <a:pathLst>
              <a:path w="9285648" h="5066637">
                <a:moveTo>
                  <a:pt x="0" y="0"/>
                </a:moveTo>
                <a:lnTo>
                  <a:pt x="9285648" y="0"/>
                </a:lnTo>
                <a:lnTo>
                  <a:pt x="9285648" y="5066637"/>
                </a:lnTo>
                <a:lnTo>
                  <a:pt x="0" y="5066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9479310" y="5106467"/>
            <a:ext cx="8808690" cy="5180533"/>
          </a:xfrm>
          <a:custGeom>
            <a:avLst/>
            <a:gdLst/>
            <a:ahLst/>
            <a:cxnLst/>
            <a:rect l="l" t="t" r="r" b="b"/>
            <a:pathLst>
              <a:path w="8808690" h="5180533">
                <a:moveTo>
                  <a:pt x="0" y="0"/>
                </a:moveTo>
                <a:lnTo>
                  <a:pt x="8808690" y="0"/>
                </a:lnTo>
                <a:lnTo>
                  <a:pt x="8808690" y="5180533"/>
                </a:lnTo>
                <a:lnTo>
                  <a:pt x="0" y="5180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3266029" y="354459"/>
            <a:ext cx="12449692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Requirements drawn from the interviews 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endParaRPr lang="en-US" sz="6399">
              <a:solidFill>
                <a:srgbClr val="0F4662"/>
              </a:solidFill>
              <a:latin typeface="Cormorant Garamond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92981" y="2084890"/>
            <a:ext cx="6510140" cy="48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3"/>
              </a:lnSpc>
              <a:spcBef>
                <a:spcPct val="0"/>
              </a:spcBef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Functional requirements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23322" y="4504313"/>
            <a:ext cx="6510140" cy="48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3"/>
              </a:lnSpc>
              <a:spcBef>
                <a:spcPct val="0"/>
              </a:spcBef>
            </a:pPr>
            <a:r>
              <a:rPr lang="en-US" sz="2902">
                <a:solidFill>
                  <a:srgbClr val="0F4662"/>
                </a:solidFill>
                <a:latin typeface="Quicksand Bold"/>
              </a:rPr>
              <a:t>Non-Functional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-7-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8039" y="2503070"/>
            <a:ext cx="10630957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Quicksand"/>
              </a:rPr>
              <a:t>Modern Technologies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F4662"/>
              </a:solidFill>
              <a:latin typeface="Quicksan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Quicksand"/>
              </a:rPr>
              <a:t>Implemenation of a user-friendly interface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F4662"/>
              </a:solidFill>
              <a:latin typeface="Quicksan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Quicksand"/>
              </a:rPr>
              <a:t>Adaptions for those lacking technological knowledge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F4662"/>
              </a:solidFill>
              <a:latin typeface="Quicksan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Quicksand"/>
              </a:rPr>
              <a:t>Integration of recommendation system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F4662"/>
              </a:solidFill>
              <a:latin typeface="Quicksand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Quicksand"/>
              </a:rPr>
              <a:t>Free accessiblity to both small and large libraries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F4662"/>
              </a:solidFill>
              <a:latin typeface="Quicksan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58996" y="3468885"/>
            <a:ext cx="6248537" cy="5789415"/>
          </a:xfrm>
          <a:custGeom>
            <a:avLst/>
            <a:gdLst/>
            <a:ahLst/>
            <a:cxnLst/>
            <a:rect l="l" t="t" r="r" b="b"/>
            <a:pathLst>
              <a:path w="6248537" h="5789415">
                <a:moveTo>
                  <a:pt x="0" y="0"/>
                </a:moveTo>
                <a:lnTo>
                  <a:pt x="6248536" y="0"/>
                </a:lnTo>
                <a:lnTo>
                  <a:pt x="6248536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028700" y="599709"/>
            <a:ext cx="1153752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Our 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-8-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04001" y="92583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630050" y="4161056"/>
            <a:ext cx="17027900" cy="4543407"/>
          </a:xfrm>
          <a:custGeom>
            <a:avLst/>
            <a:gdLst/>
            <a:ahLst/>
            <a:cxnLst/>
            <a:rect l="l" t="t" r="r" b="b"/>
            <a:pathLst>
              <a:path w="17027900" h="4543407">
                <a:moveTo>
                  <a:pt x="0" y="0"/>
                </a:moveTo>
                <a:lnTo>
                  <a:pt x="17027900" y="0"/>
                </a:lnTo>
                <a:lnTo>
                  <a:pt x="17027900" y="4543407"/>
                </a:lnTo>
                <a:lnTo>
                  <a:pt x="0" y="4543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028700" y="599709"/>
            <a:ext cx="1153482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</a:rPr>
              <a:t>Algorithm - Web scraping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8039" y="2474495"/>
            <a:ext cx="10630957" cy="168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9"/>
              </a:lnSpc>
            </a:pPr>
            <a:r>
              <a:rPr lang="en-US" sz="4699">
                <a:solidFill>
                  <a:srgbClr val="0F4662"/>
                </a:solidFill>
                <a:latin typeface="Quicksand"/>
              </a:rPr>
              <a:t>Why not to use AI directly ?</a:t>
            </a:r>
          </a:p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F4662"/>
                </a:solidFill>
                <a:latin typeface="Quicksand Bold"/>
              </a:rPr>
              <a:t>               Data !!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5690" y="9383858"/>
            <a:ext cx="16366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F4662"/>
                </a:solidFill>
                <a:latin typeface="Alef Bold"/>
              </a:rPr>
              <a:t>-9-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46218D1DD5BE4FBCE80C01D87DAF4B" ma:contentTypeVersion="10" ma:contentTypeDescription="Create a new document." ma:contentTypeScope="" ma:versionID="8d6d7f6ae71bd6b8f205ce7c92d04407">
  <xsd:schema xmlns:xsd="http://www.w3.org/2001/XMLSchema" xmlns:xs="http://www.w3.org/2001/XMLSchema" xmlns:p="http://schemas.microsoft.com/office/2006/metadata/properties" xmlns:ns3="3c942687-4a54-4191-aa3d-07b429f38e76" targetNamespace="http://schemas.microsoft.com/office/2006/metadata/properties" ma:root="true" ma:fieldsID="90ed17083b6aa5ddf9fecbbcfcfb657c" ns3:_="">
    <xsd:import namespace="3c942687-4a54-4191-aa3d-07b429f38e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942687-4a54-4191-aa3d-07b429f38e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EEFB15-EDE0-4309-82CE-94E26F4117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7924AF-8D2D-4CD0-9317-D1A8662B9F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942687-4a54-4191-aa3d-07b429f38e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367019-7AFB-4009-98B9-68568058F876}">
  <ds:schemaRefs>
    <ds:schemaRef ds:uri="3c942687-4a54-4191-aa3d-07b429f38e76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381</Words>
  <Application>Microsoft Office PowerPoint</Application>
  <PresentationFormat>Custom</PresentationFormat>
  <Paragraphs>122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Quicksand</vt:lpstr>
      <vt:lpstr>Calibri</vt:lpstr>
      <vt:lpstr>Arial</vt:lpstr>
      <vt:lpstr>Alef Bold</vt:lpstr>
      <vt:lpstr>Quicksand Bold</vt:lpstr>
      <vt:lpstr>Cormorant Garamond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Recommendation-Based Digital Library System</dc:title>
  <dc:creator>Yuval Zohar</dc:creator>
  <cp:lastModifiedBy>יובל זוהר</cp:lastModifiedBy>
  <cp:revision>12</cp:revision>
  <dcterms:created xsi:type="dcterms:W3CDTF">2006-08-16T00:00:00Z</dcterms:created>
  <dcterms:modified xsi:type="dcterms:W3CDTF">2024-05-25T15:16:12Z</dcterms:modified>
  <dc:identifier>DAGGOyntwK4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0x010100DF46218D1DD5BE4FBCE80C01D87DAF4B</vt:lpwstr>
  </property>
</Properties>
</file>